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9" r:id="rId2"/>
    <p:sldId id="334" r:id="rId3"/>
    <p:sldId id="335" r:id="rId4"/>
    <p:sldId id="337" r:id="rId5"/>
    <p:sldId id="358" r:id="rId6"/>
    <p:sldId id="359" r:id="rId7"/>
    <p:sldId id="360" r:id="rId8"/>
    <p:sldId id="352" r:id="rId9"/>
    <p:sldId id="361" r:id="rId10"/>
    <p:sldId id="362" r:id="rId11"/>
    <p:sldId id="363" r:id="rId12"/>
    <p:sldId id="364" r:id="rId13"/>
    <p:sldId id="365" r:id="rId14"/>
    <p:sldId id="366" r:id="rId15"/>
    <p:sldId id="367" r:id="rId16"/>
    <p:sldId id="368" r:id="rId17"/>
    <p:sldId id="369" r:id="rId18"/>
    <p:sldId id="370" r:id="rId19"/>
    <p:sldId id="371" r:id="rId20"/>
    <p:sldId id="372" r:id="rId21"/>
    <p:sldId id="373" r:id="rId22"/>
    <p:sldId id="374" r:id="rId23"/>
    <p:sldId id="375" r:id="rId24"/>
    <p:sldId id="376" r:id="rId25"/>
    <p:sldId id="377" r:id="rId26"/>
    <p:sldId id="378" r:id="rId27"/>
    <p:sldId id="379" r:id="rId28"/>
    <p:sldId id="272"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271" autoAdjust="0"/>
    <p:restoredTop sz="96552" autoAdjust="0"/>
  </p:normalViewPr>
  <p:slideViewPr>
    <p:cSldViewPr>
      <p:cViewPr varScale="1">
        <p:scale>
          <a:sx n="137" d="100"/>
          <a:sy n="137" d="100"/>
        </p:scale>
        <p:origin x="496" y="19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B1F14-2969-4234-94C2-84FB01E3AC7A}" type="datetimeFigureOut">
              <a:rPr lang="en-AU" smtClean="0"/>
              <a:t>15/1/2022</a:t>
            </a:fld>
            <a:endParaRPr lang="en-A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95789E-32BF-4BCD-9509-3BAE69BCF054}" type="slidenum">
              <a:rPr lang="en-AU" smtClean="0"/>
              <a:t>‹#›</a:t>
            </a:fld>
            <a:endParaRPr lang="en-AU"/>
          </a:p>
        </p:txBody>
      </p:sp>
    </p:spTree>
    <p:extLst>
      <p:ext uri="{BB962C8B-B14F-4D97-AF65-F5344CB8AC3E}">
        <p14:creationId xmlns:p14="http://schemas.microsoft.com/office/powerpoint/2010/main" val="119235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0F0CDB67-B98A-4AC5-929D-81BD9B8E0ED5}" type="datetime1">
              <a:rPr lang="en-AU" smtClean="0"/>
              <a:t>15/1/2022</a:t>
            </a:fld>
            <a:endParaRPr lang="en-AU"/>
          </a:p>
        </p:txBody>
      </p:sp>
      <p:sp>
        <p:nvSpPr>
          <p:cNvPr id="5" name="Footer Placeholder 4"/>
          <p:cNvSpPr>
            <a:spLocks noGrp="1"/>
          </p:cNvSpPr>
          <p:nvPr>
            <p:ph type="ftr" sz="quarter" idx="11"/>
          </p:nvPr>
        </p:nvSpPr>
        <p:spPr/>
        <p:txBody>
          <a:bodyPr/>
          <a:lstStyle/>
          <a:p>
            <a:r>
              <a:rPr lang="en-AU" dirty="0"/>
              <a:t>© Len Bass, Paul Clements, Rick Kazman,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58521322-EC31-0D49-B0CD-E25813AAD707}"/>
              </a:ext>
            </a:extLst>
          </p:cNvPr>
          <p:cNvPicPr>
            <a:picLocks noChangeAspect="1"/>
          </p:cNvPicPr>
          <p:nvPr userDrawn="1"/>
        </p:nvPicPr>
        <p:blipFill>
          <a:blip r:embed="rId2"/>
          <a:stretch>
            <a:fillRect/>
          </a:stretch>
        </p:blipFill>
        <p:spPr>
          <a:xfrm>
            <a:off x="0" y="0"/>
            <a:ext cx="1619672" cy="2075058"/>
          </a:xfrm>
          <a:prstGeom prst="rect">
            <a:avLst/>
          </a:prstGeom>
        </p:spPr>
      </p:pic>
    </p:spTree>
    <p:extLst>
      <p:ext uri="{BB962C8B-B14F-4D97-AF65-F5344CB8AC3E}">
        <p14:creationId xmlns:p14="http://schemas.microsoft.com/office/powerpoint/2010/main" val="2879723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0368C8F9-EC1D-4BA9-A60E-999AFF963F40}" type="datetime1">
              <a:rPr lang="en-AU" smtClean="0"/>
              <a:t>15/1/2022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68311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07FB916B-826A-4DC1-AF36-AFE8D11DE3BA}" type="datetime1">
              <a:rPr lang="en-AU" smtClean="0"/>
              <a:t>15/1/2022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907177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p>
            <a:r>
              <a:rPr lang="en-US" dirty="0"/>
              <a:t>Click to edit Master title style</a:t>
            </a:r>
            <a:endParaRPr lang="en-AU"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9" name="Footer Placeholder 8"/>
          <p:cNvSpPr>
            <a:spLocks noGrp="1"/>
          </p:cNvSpPr>
          <p:nvPr>
            <p:ph type="ftr" sz="quarter" idx="11"/>
          </p:nvPr>
        </p:nvSpPr>
        <p:spPr>
          <a:xfrm>
            <a:off x="1403648" y="6356350"/>
            <a:ext cx="6336704" cy="365125"/>
          </a:xfrm>
        </p:spPr>
        <p:txBody>
          <a:bodyPr/>
          <a:lstStyle/>
          <a:p>
            <a:r>
              <a:rPr lang="en-AU" dirty="0"/>
              <a:t>© Len Bass, Paul Clements, Rick </a:t>
            </a:r>
            <a:r>
              <a:rPr lang="en-AU" dirty="0" err="1"/>
              <a:t>Kazman</a:t>
            </a:r>
            <a:r>
              <a:rPr lang="en-AU" dirty="0"/>
              <a:t>, distributed under Creative Commons Attribution License</a:t>
            </a:r>
          </a:p>
        </p:txBody>
      </p:sp>
      <p:pic>
        <p:nvPicPr>
          <p:cNvPr id="6" name="Picture 5">
            <a:extLst>
              <a:ext uri="{FF2B5EF4-FFF2-40B4-BE49-F238E27FC236}">
                <a16:creationId xmlns:a16="http://schemas.microsoft.com/office/drawing/2014/main" id="{3624B527-7C3C-974A-81D1-5BD34934439D}"/>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317183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FD9AFD-92D5-4F38-81E5-3FBC268DED4A}" type="datetime1">
              <a:rPr lang="en-AU" smtClean="0"/>
              <a:t>15/1/2022</a:t>
            </a:fld>
            <a:endParaRPr lang="en-AU"/>
          </a:p>
        </p:txBody>
      </p:sp>
      <p:sp>
        <p:nvSpPr>
          <p:cNvPr id="5" name="Footer Placeholder 4"/>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12"/>
          </p:nvPr>
        </p:nvSpPr>
        <p:spPr/>
        <p:txBody>
          <a:bodyPr/>
          <a:lstStyle/>
          <a:p>
            <a:fld id="{D0E8C58C-0836-46C6-8F9A-AF87B5CA09C9}" type="slidenum">
              <a:rPr lang="en-AU" smtClean="0"/>
              <a:t>‹#›</a:t>
            </a:fld>
            <a:endParaRPr lang="en-AU"/>
          </a:p>
        </p:txBody>
      </p:sp>
      <p:pic>
        <p:nvPicPr>
          <p:cNvPr id="8" name="Picture 7">
            <a:extLst>
              <a:ext uri="{FF2B5EF4-FFF2-40B4-BE49-F238E27FC236}">
                <a16:creationId xmlns:a16="http://schemas.microsoft.com/office/drawing/2014/main" id="{89F372B8-2D54-2241-9852-8D87D186C25A}"/>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2259306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Content Placeholder 2"/>
          <p:cNvSpPr>
            <a:spLocks noGrp="1"/>
          </p:cNvSpPr>
          <p:nvPr>
            <p:ph sz="half" idx="1"/>
          </p:nvPr>
        </p:nvSpPr>
        <p:spPr>
          <a:xfrm>
            <a:off x="457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48200" y="1268760"/>
            <a:ext cx="4038600" cy="48574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AADA7F1-F5F6-4965-B98A-1EF216FC21E9}" type="datetime1">
              <a:rPr lang="en-AU" smtClean="0"/>
              <a:t>15/1/2022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pic>
        <p:nvPicPr>
          <p:cNvPr id="9" name="Picture 8">
            <a:extLst>
              <a:ext uri="{FF2B5EF4-FFF2-40B4-BE49-F238E27FC236}">
                <a16:creationId xmlns:a16="http://schemas.microsoft.com/office/drawing/2014/main" id="{FC449092-A599-2C4B-853A-8EC2847A0013}"/>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193566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F0D0951D-1B64-4AD7-951D-395C8B37DA62}" type="datetime1">
              <a:rPr lang="en-AU" smtClean="0"/>
              <a:t>15/1/2022</a:t>
            </a:fld>
            <a:endParaRPr lang="en-AU"/>
          </a:p>
        </p:txBody>
      </p:sp>
      <p:sp>
        <p:nvSpPr>
          <p:cNvPr id="8" name="Footer Placeholder 7"/>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9" name="Slide Number Placeholder 8"/>
          <p:cNvSpPr>
            <a:spLocks noGrp="1"/>
          </p:cNvSpPr>
          <p:nvPr>
            <p:ph type="sldNum" sz="quarter" idx="12"/>
          </p:nvPr>
        </p:nvSpPr>
        <p:spPr/>
        <p:txBody>
          <a:bodyPr/>
          <a:lstStyle/>
          <a:p>
            <a:fld id="{D0E8C58C-0836-46C6-8F9A-AF87B5CA09C9}" type="slidenum">
              <a:rPr lang="en-AU" smtClean="0"/>
              <a:t>‹#›</a:t>
            </a:fld>
            <a:endParaRPr lang="en-AU"/>
          </a:p>
        </p:txBody>
      </p:sp>
      <p:pic>
        <p:nvPicPr>
          <p:cNvPr id="11" name="Picture 10">
            <a:extLst>
              <a:ext uri="{FF2B5EF4-FFF2-40B4-BE49-F238E27FC236}">
                <a16:creationId xmlns:a16="http://schemas.microsoft.com/office/drawing/2014/main" id="{611F60AE-E88C-8B42-B405-EAC97D27D77E}"/>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13274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99592" y="274638"/>
            <a:ext cx="7787208" cy="778098"/>
          </a:xfrm>
        </p:spPr>
        <p:txBody>
          <a:bodyPr/>
          <a:lstStyle/>
          <a:p>
            <a:r>
              <a:rPr lang="en-US" dirty="0"/>
              <a:t>Click to edit Master title style</a:t>
            </a:r>
            <a:endParaRPr lang="en-AU" dirty="0"/>
          </a:p>
        </p:txBody>
      </p:sp>
      <p:sp>
        <p:nvSpPr>
          <p:cNvPr id="3" name="Date Placeholder 2"/>
          <p:cNvSpPr>
            <a:spLocks noGrp="1"/>
          </p:cNvSpPr>
          <p:nvPr>
            <p:ph type="dt" sz="half" idx="10"/>
          </p:nvPr>
        </p:nvSpPr>
        <p:spPr/>
        <p:txBody>
          <a:bodyPr/>
          <a:lstStyle/>
          <a:p>
            <a:fld id="{3054D5B1-B0B7-4FEE-A636-82BBB8DC2F24}" type="datetime1">
              <a:rPr lang="en-AU" smtClean="0"/>
              <a:t>15/1/2022</a:t>
            </a:fld>
            <a:endParaRPr lang="en-AU"/>
          </a:p>
        </p:txBody>
      </p:sp>
      <p:sp>
        <p:nvSpPr>
          <p:cNvPr id="4" name="Footer Placeholder 3"/>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5" name="Slide Number Placeholder 4"/>
          <p:cNvSpPr>
            <a:spLocks noGrp="1"/>
          </p:cNvSpPr>
          <p:nvPr>
            <p:ph type="sldNum" sz="quarter" idx="12"/>
          </p:nvPr>
        </p:nvSpPr>
        <p:spPr/>
        <p:txBody>
          <a:bodyPr/>
          <a:lstStyle/>
          <a:p>
            <a:fld id="{D0E8C58C-0836-46C6-8F9A-AF87B5CA09C9}" type="slidenum">
              <a:rPr lang="en-AU" smtClean="0"/>
              <a:t>‹#›</a:t>
            </a:fld>
            <a:endParaRPr lang="en-AU"/>
          </a:p>
        </p:txBody>
      </p:sp>
      <p:pic>
        <p:nvPicPr>
          <p:cNvPr id="7" name="Picture 6">
            <a:extLst>
              <a:ext uri="{FF2B5EF4-FFF2-40B4-BE49-F238E27FC236}">
                <a16:creationId xmlns:a16="http://schemas.microsoft.com/office/drawing/2014/main" id="{F2BEEDD7-E361-CE44-B05E-D2EA08857301}"/>
              </a:ext>
            </a:extLst>
          </p:cNvPr>
          <p:cNvPicPr>
            <a:picLocks noChangeAspect="1"/>
          </p:cNvPicPr>
          <p:nvPr userDrawn="1"/>
        </p:nvPicPr>
        <p:blipFill>
          <a:blip r:embed="rId2"/>
          <a:stretch>
            <a:fillRect/>
          </a:stretch>
        </p:blipFill>
        <p:spPr>
          <a:xfrm>
            <a:off x="0" y="1"/>
            <a:ext cx="934116" cy="1196751"/>
          </a:xfrm>
          <a:prstGeom prst="rect">
            <a:avLst/>
          </a:prstGeom>
        </p:spPr>
      </p:pic>
    </p:spTree>
    <p:extLst>
      <p:ext uri="{BB962C8B-B14F-4D97-AF65-F5344CB8AC3E}">
        <p14:creationId xmlns:p14="http://schemas.microsoft.com/office/powerpoint/2010/main" val="4379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83E332-3D0B-4932-A3B1-41A6E16690E0}" type="datetime1">
              <a:rPr lang="en-AU" smtClean="0"/>
              <a:t>15/1/2022</a:t>
            </a:fld>
            <a:endParaRPr lang="en-AU"/>
          </a:p>
        </p:txBody>
      </p:sp>
      <p:sp>
        <p:nvSpPr>
          <p:cNvPr id="3" name="Footer Placeholder 2"/>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4" name="Slide Number Placeholder 3"/>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6675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EB9C4-EF48-4255-A3A3-972222EC13E9}" type="datetime1">
              <a:rPr lang="en-AU" smtClean="0"/>
              <a:t>15/1/2022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2500744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C94F8-BF1B-412F-A811-124AF48AB6BD}" type="datetime1">
              <a:rPr lang="en-AU" smtClean="0"/>
              <a:t>15/1/2022</a:t>
            </a:fld>
            <a:endParaRPr lang="en-AU"/>
          </a:p>
        </p:txBody>
      </p:sp>
      <p:sp>
        <p:nvSpPr>
          <p:cNvPr id="6" name="Footer Placeholder 5"/>
          <p:cNvSpPr>
            <a:spLocks noGrp="1"/>
          </p:cNvSpPr>
          <p:nvPr>
            <p:ph type="ftr" sz="quarter" idx="11"/>
          </p:nvPr>
        </p:nvSpPr>
        <p:spPr/>
        <p:txBody>
          <a:bodyPr/>
          <a:lstStyle/>
          <a:p>
            <a:r>
              <a:rPr lang="en-AU" dirty="0"/>
              <a:t>© Len Bass, Paul Clements, Rick </a:t>
            </a:r>
            <a:r>
              <a:rPr lang="en-AU" dirty="0" err="1"/>
              <a:t>Kazman</a:t>
            </a:r>
            <a:r>
              <a:rPr lang="en-AU" dirty="0"/>
              <a:t>, distributed under Creative Commons Attribution License</a:t>
            </a:r>
          </a:p>
        </p:txBody>
      </p:sp>
      <p:sp>
        <p:nvSpPr>
          <p:cNvPr id="7" name="Slide Number Placeholder 6"/>
          <p:cNvSpPr>
            <a:spLocks noGrp="1"/>
          </p:cNvSpPr>
          <p:nvPr>
            <p:ph type="sldNum" sz="quarter" idx="12"/>
          </p:nvPr>
        </p:nvSpPr>
        <p:spPr/>
        <p:txBody>
          <a:bodyPr/>
          <a:lstStyle/>
          <a:p>
            <a:fld id="{D0E8C58C-0836-46C6-8F9A-AF87B5CA09C9}" type="slidenum">
              <a:rPr lang="en-AU" smtClean="0"/>
              <a:t>‹#›</a:t>
            </a:fld>
            <a:endParaRPr lang="en-AU"/>
          </a:p>
        </p:txBody>
      </p:sp>
    </p:spTree>
    <p:extLst>
      <p:ext uri="{BB962C8B-B14F-4D97-AF65-F5344CB8AC3E}">
        <p14:creationId xmlns:p14="http://schemas.microsoft.com/office/powerpoint/2010/main" val="399041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8098"/>
          </a:xfrm>
          <a:prstGeom prst="rect">
            <a:avLst/>
          </a:prstGeom>
        </p:spPr>
        <p:txBody>
          <a:bodyPr vert="horz" lIns="91440" tIns="45720" rIns="91440" bIns="45720" rtlCol="0" anchor="ctr">
            <a:normAutofit/>
          </a:bodyPr>
          <a:lstStyle/>
          <a:p>
            <a:r>
              <a:rPr lang="en-US" dirty="0"/>
              <a:t>Click to edit Master title style</a:t>
            </a:r>
            <a:endParaRPr lang="en-AU" dirty="0"/>
          </a:p>
        </p:txBody>
      </p:sp>
      <p:sp>
        <p:nvSpPr>
          <p:cNvPr id="3" name="Text Placeholder 2"/>
          <p:cNvSpPr>
            <a:spLocks noGrp="1"/>
          </p:cNvSpPr>
          <p:nvPr>
            <p:ph type="body" idx="1"/>
          </p:nvPr>
        </p:nvSpPr>
        <p:spPr>
          <a:xfrm>
            <a:off x="457200" y="1268760"/>
            <a:ext cx="8229600" cy="48574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3DB84-98FB-4B92-9E59-12D7CC27F3EE}" type="datetime1">
              <a:rPr lang="en-AU" smtClean="0"/>
              <a:t>15/1/2022</a:t>
            </a:fld>
            <a:endParaRPr lang="en-A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dirty="0"/>
              <a:t>© Len Bass</a:t>
            </a:r>
            <a:r>
              <a:rPr lang="en-AU"/>
              <a:t>, Paul </a:t>
            </a:r>
            <a:r>
              <a:rPr lang="en-AU" dirty="0"/>
              <a:t>Clements, Rick </a:t>
            </a:r>
            <a:r>
              <a:rPr lang="en-AU" dirty="0" err="1"/>
              <a:t>Kazman</a:t>
            </a:r>
            <a:r>
              <a:rPr lang="en-AU" dirty="0"/>
              <a:t>, distributed under Creative Commons Attribution License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8C58C-0836-46C6-8F9A-AF87B5CA09C9}" type="slidenum">
              <a:rPr lang="en-AU" smtClean="0"/>
              <a:t>‹#›</a:t>
            </a:fld>
            <a:endParaRPr lang="en-AU"/>
          </a:p>
        </p:txBody>
      </p:sp>
    </p:spTree>
    <p:extLst>
      <p:ext uri="{BB962C8B-B14F-4D97-AF65-F5344CB8AC3E}">
        <p14:creationId xmlns:p14="http://schemas.microsoft.com/office/powerpoint/2010/main" val="3701178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Chapter 17: The Cloud and Distributed Computing</a:t>
            </a:r>
          </a:p>
        </p:txBody>
      </p:sp>
      <p:sp>
        <p:nvSpPr>
          <p:cNvPr id="3" name="Subtitle 2"/>
          <p:cNvSpPr>
            <a:spLocks noGrp="1"/>
          </p:cNvSpPr>
          <p:nvPr>
            <p:ph type="subTitle" idx="1"/>
          </p:nvPr>
        </p:nvSpPr>
        <p:spPr>
          <a:xfrm>
            <a:off x="1371600" y="3886200"/>
            <a:ext cx="6400800" cy="1991072"/>
          </a:xfrm>
        </p:spPr>
        <p:txBody>
          <a:bodyPr>
            <a:normAutofit fontScale="92500" lnSpcReduction="20000"/>
          </a:bodyPr>
          <a:lstStyle/>
          <a:p>
            <a:r>
              <a:rPr lang="en-US" i="1" dirty="0"/>
              <a:t>A distributed system is one in which the failure of a computer you didn’t even know existed can render your own computer unusable. </a:t>
            </a:r>
            <a:br>
              <a:rPr lang="en-US" i="1" dirty="0"/>
            </a:br>
            <a:r>
              <a:rPr lang="en-US" dirty="0"/>
              <a:t>—Leslie </a:t>
            </a:r>
            <a:r>
              <a:rPr lang="en-US" dirty="0" err="1"/>
              <a:t>Lamport</a:t>
            </a:r>
            <a:r>
              <a:rPr lang="en-US" dirty="0"/>
              <a:t>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763539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normAutofit/>
          </a:bodyPr>
          <a:lstStyle/>
          <a:p>
            <a:r>
              <a:rPr lang="en-US" dirty="0"/>
              <a:t>Timeouts</a:t>
            </a:r>
          </a:p>
        </p:txBody>
      </p:sp>
      <p:sp>
        <p:nvSpPr>
          <p:cNvPr id="3" name="Content Placeholder 2"/>
          <p:cNvSpPr>
            <a:spLocks noGrp="1"/>
          </p:cNvSpPr>
          <p:nvPr>
            <p:ph idx="1"/>
          </p:nvPr>
        </p:nvSpPr>
        <p:spPr>
          <a:xfrm>
            <a:off x="457200" y="1268760"/>
            <a:ext cx="8229600" cy="4857403"/>
          </a:xfrm>
        </p:spPr>
        <p:txBody>
          <a:bodyPr>
            <a:normAutofit fontScale="92500" lnSpcReduction="10000"/>
          </a:bodyPr>
          <a:lstStyle/>
          <a:p>
            <a:r>
              <a:rPr lang="en-US" dirty="0"/>
              <a:t>How to handle this? Start a new VM? Switch to a different service instance?</a:t>
            </a:r>
          </a:p>
          <a:p>
            <a:r>
              <a:rPr lang="en-US" dirty="0"/>
              <a:t>For systems running in a single data center, timeouts and thresholds can be set aggressively, since network delays are minimal and missed responses are likely due to software crashes or hardware failures. </a:t>
            </a:r>
          </a:p>
          <a:p>
            <a:r>
              <a:rPr lang="en-US" dirty="0"/>
              <a:t>For systems operating over slower networks, more thought should be put into setting the parameters, to avoid triggering unnecessary recovery actions. </a:t>
            </a:r>
          </a:p>
          <a:p>
            <a:endParaRPr lang="en-US" dirty="0"/>
          </a:p>
        </p:txBody>
      </p:sp>
      <p:sp>
        <p:nvSpPr>
          <p:cNvPr id="4" name="Footer Placeholder 3"/>
          <p:cNvSpPr>
            <a:spLocks noGrp="1"/>
          </p:cNvSpPr>
          <p:nvPr>
            <p:ph type="ftr" sz="quarter" idx="11"/>
          </p:nvPr>
        </p:nvSpPr>
        <p:spPr>
          <a:xfrm>
            <a:off x="1403648" y="6356350"/>
            <a:ext cx="6336704" cy="365125"/>
          </a:xfrm>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894153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normAutofit/>
          </a:bodyPr>
          <a:lstStyle/>
          <a:p>
            <a:r>
              <a:rPr lang="en-US" dirty="0"/>
              <a:t>Long Tail Latency</a:t>
            </a:r>
          </a:p>
        </p:txBody>
      </p:sp>
      <p:sp>
        <p:nvSpPr>
          <p:cNvPr id="3" name="Content Placeholder 2"/>
          <p:cNvSpPr>
            <a:spLocks noGrp="1"/>
          </p:cNvSpPr>
          <p:nvPr>
            <p:ph idx="1"/>
          </p:nvPr>
        </p:nvSpPr>
        <p:spPr>
          <a:xfrm>
            <a:off x="457200" y="1268760"/>
            <a:ext cx="8229600" cy="4857403"/>
          </a:xfrm>
        </p:spPr>
        <p:txBody>
          <a:bodyPr>
            <a:normAutofit/>
          </a:bodyPr>
          <a:lstStyle/>
          <a:p>
            <a:r>
              <a:rPr lang="en-US" dirty="0"/>
              <a:t>Here is a histogram of the latency of 1,000 “launch instance” requests to Amazon Web Services (AWS). </a:t>
            </a:r>
          </a:p>
          <a:p>
            <a:r>
              <a:rPr lang="en-US" dirty="0"/>
              <a:t>Some requests took a very long time to satisfy. </a:t>
            </a:r>
          </a:p>
          <a:p>
            <a:endParaRPr lang="en-US" dirty="0"/>
          </a:p>
        </p:txBody>
      </p:sp>
      <p:sp>
        <p:nvSpPr>
          <p:cNvPr id="4" name="Footer Placeholder 3"/>
          <p:cNvSpPr>
            <a:spLocks noGrp="1"/>
          </p:cNvSpPr>
          <p:nvPr>
            <p:ph type="ftr" sz="quarter" idx="11"/>
          </p:nvPr>
        </p:nvSpPr>
        <p:spPr>
          <a:xfrm>
            <a:off x="1403648" y="6356350"/>
            <a:ext cx="6336704" cy="365125"/>
          </a:xfrm>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57285C2E-20A7-E74A-AD82-E7AD6DD4855B}"/>
              </a:ext>
            </a:extLst>
          </p:cNvPr>
          <p:cNvPicPr>
            <a:picLocks noChangeAspect="1"/>
          </p:cNvPicPr>
          <p:nvPr/>
        </p:nvPicPr>
        <p:blipFill>
          <a:blip r:embed="rId2"/>
          <a:stretch>
            <a:fillRect/>
          </a:stretch>
        </p:blipFill>
        <p:spPr>
          <a:xfrm>
            <a:off x="1187624" y="3535098"/>
            <a:ext cx="6624736" cy="3321279"/>
          </a:xfrm>
          <a:prstGeom prst="rect">
            <a:avLst/>
          </a:prstGeom>
        </p:spPr>
      </p:pic>
    </p:spTree>
    <p:extLst>
      <p:ext uri="{BB962C8B-B14F-4D97-AF65-F5344CB8AC3E}">
        <p14:creationId xmlns:p14="http://schemas.microsoft.com/office/powerpoint/2010/main" val="2906161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normAutofit/>
          </a:bodyPr>
          <a:lstStyle/>
          <a:p>
            <a:r>
              <a:rPr lang="en-US" dirty="0"/>
              <a:t>Long Tail Latency</a:t>
            </a:r>
          </a:p>
        </p:txBody>
      </p:sp>
      <p:sp>
        <p:nvSpPr>
          <p:cNvPr id="3" name="Content Placeholder 2"/>
          <p:cNvSpPr>
            <a:spLocks noGrp="1"/>
          </p:cNvSpPr>
          <p:nvPr>
            <p:ph idx="1"/>
          </p:nvPr>
        </p:nvSpPr>
        <p:spPr>
          <a:xfrm>
            <a:off x="457200" y="1268760"/>
            <a:ext cx="8229600" cy="4857403"/>
          </a:xfrm>
        </p:spPr>
        <p:txBody>
          <a:bodyPr>
            <a:normAutofit fontScale="85000" lnSpcReduction="10000"/>
          </a:bodyPr>
          <a:lstStyle/>
          <a:p>
            <a:r>
              <a:rPr lang="en-US" dirty="0"/>
              <a:t>Long tail latencies are a result of congestion or failure somewhere in the path of the service request. </a:t>
            </a:r>
          </a:p>
          <a:p>
            <a:r>
              <a:rPr lang="en-US" dirty="0"/>
              <a:t>Two techniques to handle these problems are: </a:t>
            </a:r>
          </a:p>
          <a:p>
            <a:pPr lvl="1"/>
            <a:r>
              <a:rPr lang="en-US" i="1" dirty="0"/>
              <a:t>Hedged requests</a:t>
            </a:r>
            <a:r>
              <a:rPr lang="en-US" dirty="0"/>
              <a:t>. Make more requests than are needed and then cancel the requests (or ignore responses) after sufficient responses have been received. </a:t>
            </a:r>
          </a:p>
          <a:p>
            <a:pPr lvl="1"/>
            <a:r>
              <a:rPr lang="en-US" i="1" dirty="0"/>
              <a:t>Alternative requests. </a:t>
            </a:r>
            <a:r>
              <a:rPr lang="en-US" dirty="0"/>
              <a:t>A variant of the hedged request technique is called alternative request. In the just-described scenario, issue 10 requests. When 8 requests have completed, issue 2 more, and when a total of 10 responses have been received, cancel the 2 requests that are still remaining. </a:t>
            </a:r>
          </a:p>
          <a:p>
            <a:endParaRPr lang="en-US" dirty="0"/>
          </a:p>
        </p:txBody>
      </p:sp>
      <p:sp>
        <p:nvSpPr>
          <p:cNvPr id="4" name="Footer Placeholder 3"/>
          <p:cNvSpPr>
            <a:spLocks noGrp="1"/>
          </p:cNvSpPr>
          <p:nvPr>
            <p:ph type="ftr" sz="quarter" idx="11"/>
          </p:nvPr>
        </p:nvSpPr>
        <p:spPr>
          <a:xfrm>
            <a:off x="1403648" y="6356350"/>
            <a:ext cx="6336704" cy="365125"/>
          </a:xfrm>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064001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fontScale="90000"/>
          </a:bodyPr>
          <a:lstStyle/>
          <a:p>
            <a:r>
              <a:rPr lang="en-US" dirty="0"/>
              <a:t>Using Multiple Instances to Improve Performance and Availability</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fontScale="92500"/>
          </a:bodyPr>
          <a:lstStyle/>
          <a:p>
            <a:r>
              <a:rPr lang="en-US" dirty="0"/>
              <a:t>If a service hosted in a cloud receives more requests than it can process within the required latency, the service becomes overloaded. </a:t>
            </a:r>
          </a:p>
          <a:p>
            <a:r>
              <a:rPr lang="en-US" dirty="0"/>
              <a:t>In some cases, this is due to insufficient resources and you can simply run the service in a different instance that provides more of that resource. </a:t>
            </a:r>
          </a:p>
          <a:p>
            <a:r>
              <a:rPr lang="en-US" dirty="0"/>
              <a:t>This is called vertical scaling or scaling up (corresponding to the </a:t>
            </a:r>
            <a:r>
              <a:rPr lang="en-US" i="1" dirty="0"/>
              <a:t>increase resources </a:t>
            </a:r>
            <a:r>
              <a:rPr lang="en-US" dirty="0"/>
              <a:t>performance tactic from Chapter 9). </a:t>
            </a:r>
          </a:p>
          <a:p>
            <a:endParaRPr lang="en-US" dirty="0"/>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8413889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fontScale="90000"/>
          </a:bodyPr>
          <a:lstStyle/>
          <a:p>
            <a:r>
              <a:rPr lang="en-US" dirty="0"/>
              <a:t>Using Multiple Instances to Improve Performance and Availability</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fontScale="92500"/>
          </a:bodyPr>
          <a:lstStyle/>
          <a:p>
            <a:r>
              <a:rPr lang="en-US" dirty="0"/>
              <a:t>There are limits to what can be achieved with vertical scaling—there may not be a large enough VM instance. </a:t>
            </a:r>
          </a:p>
          <a:p>
            <a:r>
              <a:rPr lang="en-US" dirty="0"/>
              <a:t>In this case, horizontal scaling or scaling out is used.</a:t>
            </a:r>
          </a:p>
          <a:p>
            <a:r>
              <a:rPr lang="en-US" dirty="0"/>
              <a:t>Horizontal scaling involves having multiple copies of the same service and using a load balancer to distribute requests among them (see the </a:t>
            </a:r>
            <a:r>
              <a:rPr lang="en-US" i="1" dirty="0"/>
              <a:t>maintain multiple copies of computations </a:t>
            </a:r>
            <a:r>
              <a:rPr lang="en-US" dirty="0"/>
              <a:t>tactic and the </a:t>
            </a:r>
            <a:r>
              <a:rPr lang="en-US" i="1" dirty="0"/>
              <a:t>load balancer </a:t>
            </a:r>
            <a:r>
              <a:rPr lang="en-US" dirty="0"/>
              <a:t>pattern from Chapter 9). </a:t>
            </a:r>
          </a:p>
          <a:p>
            <a:endParaRPr lang="en-US" dirty="0"/>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190768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Load Balancers</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a:bodyPr>
          <a:lstStyle/>
          <a:p>
            <a:r>
              <a:rPr lang="en-US" dirty="0"/>
              <a:t>Here is a load balancer distributing requests between two VM (service) instances. </a:t>
            </a:r>
          </a:p>
          <a:p>
            <a:endParaRPr lang="en-US" dirty="0"/>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B5E389B6-4426-7041-93A1-3136F703564D}"/>
              </a:ext>
            </a:extLst>
          </p:cNvPr>
          <p:cNvPicPr>
            <a:picLocks noChangeAspect="1"/>
          </p:cNvPicPr>
          <p:nvPr/>
        </p:nvPicPr>
        <p:blipFill>
          <a:blip r:embed="rId2"/>
          <a:stretch>
            <a:fillRect/>
          </a:stretch>
        </p:blipFill>
        <p:spPr>
          <a:xfrm>
            <a:off x="1054100" y="2564904"/>
            <a:ext cx="7035800" cy="4293096"/>
          </a:xfrm>
          <a:prstGeom prst="rect">
            <a:avLst/>
          </a:prstGeom>
        </p:spPr>
      </p:pic>
    </p:spTree>
    <p:extLst>
      <p:ext uri="{BB962C8B-B14F-4D97-AF65-F5344CB8AC3E}">
        <p14:creationId xmlns:p14="http://schemas.microsoft.com/office/powerpoint/2010/main" val="5877350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Load Balancers for Performance </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a:bodyPr>
          <a:lstStyle/>
          <a:p>
            <a:r>
              <a:rPr lang="en-US" dirty="0"/>
              <a:t>Suppose the load balancer sends the first request to instance 1, the second to instance 2, the third to instance 1, etc. </a:t>
            </a:r>
          </a:p>
          <a:p>
            <a:r>
              <a:rPr lang="en-US" dirty="0"/>
              <a:t>This sends half of the requests to each instance, </a:t>
            </a:r>
            <a:r>
              <a:rPr lang="en-US" i="1" dirty="0"/>
              <a:t>balancing </a:t>
            </a:r>
            <a:r>
              <a:rPr lang="en-US" dirty="0"/>
              <a:t>the </a:t>
            </a:r>
            <a:r>
              <a:rPr lang="en-US" i="1" dirty="0"/>
              <a:t>load </a:t>
            </a:r>
            <a:r>
              <a:rPr lang="en-US" dirty="0"/>
              <a:t>between them. </a:t>
            </a:r>
          </a:p>
          <a:p>
            <a:endParaRPr lang="en-US" dirty="0"/>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B5E389B6-4426-7041-93A1-3136F703564D}"/>
              </a:ext>
            </a:extLst>
          </p:cNvPr>
          <p:cNvPicPr>
            <a:picLocks noChangeAspect="1"/>
          </p:cNvPicPr>
          <p:nvPr/>
        </p:nvPicPr>
        <p:blipFill>
          <a:blip r:embed="rId2"/>
          <a:stretch>
            <a:fillRect/>
          </a:stretch>
        </p:blipFill>
        <p:spPr>
          <a:xfrm>
            <a:off x="4716016" y="4174693"/>
            <a:ext cx="4397573" cy="2683307"/>
          </a:xfrm>
          <a:prstGeom prst="rect">
            <a:avLst/>
          </a:prstGeom>
        </p:spPr>
      </p:pic>
    </p:spTree>
    <p:extLst>
      <p:ext uri="{BB962C8B-B14F-4D97-AF65-F5344CB8AC3E}">
        <p14:creationId xmlns:p14="http://schemas.microsoft.com/office/powerpoint/2010/main" val="2064284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Load Balancers for Performance</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fontScale="77500" lnSpcReduction="20000"/>
          </a:bodyPr>
          <a:lstStyle/>
          <a:p>
            <a:pPr fontAlgn="auto"/>
            <a:r>
              <a:rPr lang="en-US" dirty="0"/>
              <a:t>The algorithm we just sketched is called “round-robin.” This algorithm balances the load uniformly only if every request consumes roughly the same resources. Other algorithms for cases where resource consumption to process requests varies. </a:t>
            </a:r>
          </a:p>
          <a:p>
            <a:pPr fontAlgn="auto"/>
            <a:r>
              <a:rPr lang="en-US" dirty="0"/>
              <a:t>From a client’s perspective, the service’s IP address is actually the address of the load balancer. The client does not need to know how many instances of the service exist or the IP address of any of those instances. </a:t>
            </a:r>
          </a:p>
          <a:p>
            <a:pPr fontAlgn="auto"/>
            <a:r>
              <a:rPr lang="en-US" dirty="0"/>
              <a:t>Multiple clients may coexist. The load balancer distributes the messages as they arrive. </a:t>
            </a:r>
          </a:p>
          <a:p>
            <a:pPr fontAlgn="auto"/>
            <a:r>
              <a:rPr lang="en-US" dirty="0"/>
              <a:t>Load balancers may get overloaded. The solution is to balance the load among multiple load balancers, sometimes referred to as global load balancing. </a:t>
            </a:r>
          </a:p>
          <a:p>
            <a:endParaRPr lang="en-US" dirty="0"/>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6675570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Load Balancers for Availability</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a:bodyPr>
          <a:lstStyle/>
          <a:p>
            <a:r>
              <a:rPr lang="en-US" dirty="0"/>
              <a:t>Load balancers may have no information about whether a message was processed, or how long the processing took. </a:t>
            </a:r>
          </a:p>
          <a:p>
            <a:r>
              <a:rPr lang="en-US" dirty="0"/>
              <a:t>Without additional mechanisms, the load balancer would not know whether any instance or all instances had failed. </a:t>
            </a:r>
          </a:p>
          <a:p>
            <a:endParaRPr lang="en-US" dirty="0"/>
          </a:p>
          <a:p>
            <a:endParaRPr lang="en-US" dirty="0"/>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9970020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Load Balancers for Availability</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fontScale="92500" lnSpcReduction="20000"/>
          </a:bodyPr>
          <a:lstStyle/>
          <a:p>
            <a:r>
              <a:rPr lang="en-US" dirty="0"/>
              <a:t>Health checks allow the load balancer to determine whether an instance is performing properly, using “fault detection” availability tactics (see Chapter 4). </a:t>
            </a:r>
          </a:p>
          <a:p>
            <a:r>
              <a:rPr lang="en-US" dirty="0"/>
              <a:t>The load balancer will periodically check the health of the instances assigned to it. Failed instances are marked as unhealthy and no further messages are sent to them. </a:t>
            </a:r>
          </a:p>
          <a:p>
            <a:r>
              <a:rPr lang="en-US" dirty="0"/>
              <a:t>Health checks can consist of pings from the load balancer to the instance, opening a TCP connection to the instance or even sending a message for processing. </a:t>
            </a:r>
          </a:p>
          <a:p>
            <a:endParaRPr lang="en-US" dirty="0"/>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43450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Chapter Outline</a:t>
            </a:r>
          </a:p>
        </p:txBody>
      </p:sp>
      <p:sp>
        <p:nvSpPr>
          <p:cNvPr id="3" name="Content Placeholder 2"/>
          <p:cNvSpPr>
            <a:spLocks noGrp="1"/>
          </p:cNvSpPr>
          <p:nvPr>
            <p:ph idx="1"/>
          </p:nvPr>
        </p:nvSpPr>
        <p:spPr/>
        <p:txBody>
          <a:bodyPr>
            <a:normAutofit/>
          </a:bodyPr>
          <a:lstStyle/>
          <a:p>
            <a:r>
              <a:rPr lang="en-US" dirty="0"/>
              <a:t>Cloud Basics</a:t>
            </a:r>
          </a:p>
          <a:p>
            <a:r>
              <a:rPr lang="en-US" dirty="0"/>
              <a:t>Failure in the Cloud</a:t>
            </a:r>
          </a:p>
          <a:p>
            <a:r>
              <a:rPr lang="en-US" dirty="0"/>
              <a:t>Using Multiple Instances to Improve Performance and Availability</a:t>
            </a:r>
          </a:p>
          <a:p>
            <a:r>
              <a:rPr lang="en-US" dirty="0"/>
              <a:t>Summary </a:t>
            </a:r>
            <a:endParaRPr lang="en-US" dirty="0">
              <a:effectLst/>
            </a:endParaRP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09083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Load Balancers for Availability</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fontScale="85000" lnSpcReduction="10000"/>
          </a:bodyPr>
          <a:lstStyle/>
          <a:p>
            <a:r>
              <a:rPr lang="en-US" dirty="0"/>
              <a:t>A load balancer with health checking improves availability by hiding the failure of an instance from clients. </a:t>
            </a:r>
          </a:p>
          <a:p>
            <a:r>
              <a:rPr lang="en-US" dirty="0"/>
              <a:t>The pool of service instances can be sized to accommodate some failures while still maintaining the desired latency. </a:t>
            </a:r>
          </a:p>
          <a:p>
            <a:r>
              <a:rPr lang="en-US" dirty="0"/>
              <a:t>However, a service instance might start processing a client request but never return a response. Clients must be designed to resend failed requests. </a:t>
            </a:r>
          </a:p>
          <a:p>
            <a:r>
              <a:rPr lang="en-US" dirty="0"/>
              <a:t>Services must correspondingly be designed such that multiple identical requests can be accommodated. </a:t>
            </a:r>
          </a:p>
          <a:p>
            <a:endParaRPr lang="en-US" dirty="0"/>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7768816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State Management</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fontScale="92500"/>
          </a:bodyPr>
          <a:lstStyle/>
          <a:p>
            <a:r>
              <a:rPr lang="en-US" dirty="0"/>
              <a:t>Management of state is important when a service can process more than one client request at the same time. </a:t>
            </a:r>
          </a:p>
          <a:p>
            <a:r>
              <a:rPr lang="en-US" dirty="0"/>
              <a:t>Where should state be stored?</a:t>
            </a:r>
          </a:p>
          <a:p>
            <a:pPr lvl="1"/>
            <a:r>
              <a:rPr lang="en-US" dirty="0"/>
              <a:t>history is maintained in each instance, in which case the services are “stateful.” </a:t>
            </a:r>
          </a:p>
          <a:p>
            <a:pPr lvl="1"/>
            <a:r>
              <a:rPr lang="en-US" dirty="0"/>
              <a:t>history is maintained in each client, in which case the services are “stateless.” </a:t>
            </a:r>
          </a:p>
          <a:p>
            <a:pPr lvl="1"/>
            <a:r>
              <a:rPr lang="en-US" dirty="0"/>
              <a:t>history persists outside the services and clients, in a database, in which case the services are “stateless.” </a:t>
            </a:r>
          </a:p>
          <a:p>
            <a:endParaRPr lang="en-US" dirty="0"/>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9901132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Time Coordination</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fontScale="85000" lnSpcReduction="10000"/>
          </a:bodyPr>
          <a:lstStyle/>
          <a:p>
            <a:r>
              <a:rPr lang="en-US" dirty="0"/>
              <a:t>Determining exactly what time it is can be challenging. Having two or more devices agree on what time it is can be even more challenging. </a:t>
            </a:r>
          </a:p>
          <a:p>
            <a:r>
              <a:rPr lang="en-US" dirty="0"/>
              <a:t>You should assume some level of error exists between the clock readings on two different devices. </a:t>
            </a:r>
          </a:p>
          <a:p>
            <a:r>
              <a:rPr lang="en-US" dirty="0"/>
              <a:t>Most distributed systems are designed so that time synchronization is not required to function correctly—it is more important to know the </a:t>
            </a:r>
            <a:r>
              <a:rPr lang="en-US" i="1" dirty="0"/>
              <a:t>order</a:t>
            </a:r>
            <a:r>
              <a:rPr lang="en-US" dirty="0"/>
              <a:t> of events.</a:t>
            </a:r>
          </a:p>
          <a:p>
            <a:r>
              <a:rPr lang="en-US" dirty="0"/>
              <a:t>For an architect, successful time coordination involves knowing whether you need to rely on actual clock times, or whether ensuring correct sequencing suffices. </a:t>
            </a:r>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5588115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Data Coordination</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fontScale="92500" lnSpcReduction="10000"/>
          </a:bodyPr>
          <a:lstStyle/>
          <a:p>
            <a:r>
              <a:rPr lang="en-US" dirty="0"/>
              <a:t>Data coordination is complex in a distributed system for two reasons:</a:t>
            </a:r>
          </a:p>
          <a:p>
            <a:pPr lvl="1"/>
            <a:r>
              <a:rPr lang="en-US" dirty="0"/>
              <a:t>the traditional two-phase commit protocol requires multiple messages to be transmitted. This adds latency and complexity (e.g. dealing with potential for lost messages). </a:t>
            </a:r>
          </a:p>
          <a:p>
            <a:pPr lvl="1"/>
            <a:r>
              <a:rPr lang="en-US" dirty="0"/>
              <a:t>instance 1 may fail after it has acquired the lock, preventing instance 2 from proceeding. </a:t>
            </a:r>
          </a:p>
          <a:p>
            <a:r>
              <a:rPr lang="en-US" dirty="0"/>
              <a:t>Existing solution packages, such as Apache Zookeeper, Consul, and </a:t>
            </a:r>
            <a:r>
              <a:rPr lang="en-US" dirty="0" err="1"/>
              <a:t>etcd</a:t>
            </a:r>
            <a:r>
              <a:rPr lang="en-US" dirty="0"/>
              <a:t>, solve many of these problems. </a:t>
            </a:r>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504618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Autoscaling</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a:bodyPr>
          <a:lstStyle/>
          <a:p>
            <a:r>
              <a:rPr lang="en-US" dirty="0"/>
              <a:t>Autoscaling services automatically create new instances when needed and release them when not needed. </a:t>
            </a:r>
          </a:p>
          <a:p>
            <a:r>
              <a:rPr lang="en-US" dirty="0"/>
              <a:t>Autoscaling works differently for VMs and containers. </a:t>
            </a:r>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8D03DF8E-EFB2-1D4E-AD9E-695DE12622E2}"/>
              </a:ext>
            </a:extLst>
          </p:cNvPr>
          <p:cNvPicPr>
            <a:picLocks noChangeAspect="1"/>
          </p:cNvPicPr>
          <p:nvPr/>
        </p:nvPicPr>
        <p:blipFill>
          <a:blip r:embed="rId2"/>
          <a:stretch>
            <a:fillRect/>
          </a:stretch>
        </p:blipFill>
        <p:spPr>
          <a:xfrm>
            <a:off x="4252958" y="3645024"/>
            <a:ext cx="4891041" cy="3090041"/>
          </a:xfrm>
          <a:prstGeom prst="rect">
            <a:avLst/>
          </a:prstGeom>
        </p:spPr>
      </p:pic>
    </p:spTree>
    <p:extLst>
      <p:ext uri="{BB962C8B-B14F-4D97-AF65-F5344CB8AC3E}">
        <p14:creationId xmlns:p14="http://schemas.microsoft.com/office/powerpoint/2010/main" val="3239440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Autoscaling VMs</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fontScale="70000" lnSpcReduction="20000"/>
          </a:bodyPr>
          <a:lstStyle/>
          <a:p>
            <a:r>
              <a:rPr lang="en-US" dirty="0"/>
              <a:t>Because the clients do not know how many instances exist or which instance is serving their requests, autoscaling activities are invisible to them. </a:t>
            </a:r>
          </a:p>
          <a:p>
            <a:r>
              <a:rPr lang="en-US" dirty="0"/>
              <a:t>As an architect of a cloud-based service, you can set up a collection of rules for the </a:t>
            </a:r>
            <a:r>
              <a:rPr lang="en-US" dirty="0" err="1"/>
              <a:t>autoscaler</a:t>
            </a:r>
            <a:r>
              <a:rPr lang="en-US" dirty="0"/>
              <a:t> that govern its behavior, </a:t>
            </a:r>
            <a:r>
              <a:rPr lang="en-US" dirty="0" err="1"/>
              <a:t>includeing</a:t>
            </a:r>
            <a:r>
              <a:rPr lang="en-US" dirty="0"/>
              <a:t>: </a:t>
            </a:r>
          </a:p>
          <a:p>
            <a:pPr lvl="1"/>
            <a:r>
              <a:rPr lang="en-US" dirty="0"/>
              <a:t>The VM image to be launched when a new instance is created, and any instance configuration parameters</a:t>
            </a:r>
          </a:p>
          <a:p>
            <a:pPr lvl="1"/>
            <a:r>
              <a:rPr lang="en-US" dirty="0"/>
              <a:t>The CPU utilization threshold above which a new instance is launched </a:t>
            </a:r>
          </a:p>
          <a:p>
            <a:pPr lvl="1"/>
            <a:r>
              <a:rPr lang="en-US" dirty="0"/>
              <a:t>The CPU utilization threshold below which an existing instance is shut down </a:t>
            </a:r>
          </a:p>
          <a:p>
            <a:pPr lvl="1"/>
            <a:r>
              <a:rPr lang="en-US" dirty="0"/>
              <a:t>The network I/O bandwidth thresholds for creating and deleting instances </a:t>
            </a:r>
          </a:p>
          <a:p>
            <a:pPr lvl="1"/>
            <a:r>
              <a:rPr lang="en-US" dirty="0"/>
              <a:t>The minimum and maximum number of instances you want in this group </a:t>
            </a:r>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5606403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C3976-D973-034C-A77D-951FAF7B4A4F}"/>
              </a:ext>
            </a:extLst>
          </p:cNvPr>
          <p:cNvSpPr>
            <a:spLocks noGrp="1"/>
          </p:cNvSpPr>
          <p:nvPr>
            <p:ph type="title"/>
          </p:nvPr>
        </p:nvSpPr>
        <p:spPr/>
        <p:txBody>
          <a:bodyPr>
            <a:normAutofit/>
          </a:bodyPr>
          <a:lstStyle/>
          <a:p>
            <a:r>
              <a:rPr lang="en-US" dirty="0"/>
              <a:t>Autoscaling Containers</a:t>
            </a:r>
          </a:p>
        </p:txBody>
      </p:sp>
      <p:sp>
        <p:nvSpPr>
          <p:cNvPr id="3" name="Content Placeholder 2">
            <a:extLst>
              <a:ext uri="{FF2B5EF4-FFF2-40B4-BE49-F238E27FC236}">
                <a16:creationId xmlns:a16="http://schemas.microsoft.com/office/drawing/2014/main" id="{C6BF9C34-85F6-5D40-A632-D19A44A9D195}"/>
              </a:ext>
            </a:extLst>
          </p:cNvPr>
          <p:cNvSpPr>
            <a:spLocks noGrp="1"/>
          </p:cNvSpPr>
          <p:nvPr>
            <p:ph idx="1"/>
          </p:nvPr>
        </p:nvSpPr>
        <p:spPr/>
        <p:txBody>
          <a:bodyPr>
            <a:normAutofit fontScale="85000" lnSpcReduction="10000"/>
          </a:bodyPr>
          <a:lstStyle/>
          <a:p>
            <a:r>
              <a:rPr lang="en-US" dirty="0"/>
              <a:t>Because containers are executing on runtime engines that are hosted on VMs, scaling containers involves two types of decisions. </a:t>
            </a:r>
          </a:p>
          <a:p>
            <a:r>
              <a:rPr lang="en-US" dirty="0"/>
              <a:t>Scaling containers means making a two-level decision: </a:t>
            </a:r>
          </a:p>
          <a:p>
            <a:pPr marL="971550" lvl="1" indent="-514350">
              <a:buFont typeface="+mj-lt"/>
              <a:buAutoNum type="arabicPeriod"/>
            </a:pPr>
            <a:r>
              <a:rPr lang="en-US" dirty="0"/>
              <a:t>decide that an additional container (or Pod) is required for the current workload. </a:t>
            </a:r>
          </a:p>
          <a:p>
            <a:pPr marL="971550" lvl="1" indent="-514350">
              <a:buFont typeface="+mj-lt"/>
              <a:buAutoNum type="arabicPeriod"/>
            </a:pPr>
            <a:r>
              <a:rPr lang="en-US" dirty="0"/>
              <a:t>decide whether the new container (or Pod) can be allocated on an existing runtime engine instance or whether a new instance must be allocated. </a:t>
            </a:r>
          </a:p>
          <a:p>
            <a:r>
              <a:rPr lang="en-US" dirty="0"/>
              <a:t>The software that controls the scaling of containers is independent of the software that controls the scaling of VMs. </a:t>
            </a:r>
            <a:endParaRPr lang="en-US" dirty="0">
              <a:effectLst/>
            </a:endParaRPr>
          </a:p>
        </p:txBody>
      </p:sp>
      <p:sp>
        <p:nvSpPr>
          <p:cNvPr id="4" name="Footer Placeholder 3">
            <a:extLst>
              <a:ext uri="{FF2B5EF4-FFF2-40B4-BE49-F238E27FC236}">
                <a16:creationId xmlns:a16="http://schemas.microsoft.com/office/drawing/2014/main" id="{34875CCE-7AB6-D044-B3AF-74673E3CBE60}"/>
              </a:ext>
            </a:extLst>
          </p:cNvPr>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7636347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92500" lnSpcReduction="20000"/>
          </a:bodyPr>
          <a:lstStyle/>
          <a:p>
            <a:r>
              <a:rPr lang="en-US" dirty="0"/>
              <a:t>The cloud is composed of distributed data centers, managed through a management gateway. It is responsible for allocating, deallocating, and monitoring VMs, as well as measuring resource usage and computing billing. </a:t>
            </a:r>
          </a:p>
          <a:p>
            <a:r>
              <a:rPr lang="en-US" dirty="0"/>
              <a:t>You should assume that at some point, the VMs on which your service is executing will fail. </a:t>
            </a:r>
          </a:p>
          <a:p>
            <a:r>
              <a:rPr lang="en-US" dirty="0"/>
              <a:t>You should also assume that your requests for other services will exhibit a long tail distribution.</a:t>
            </a:r>
          </a:p>
          <a:p>
            <a:r>
              <a:rPr lang="en-US" dirty="0"/>
              <a:t>Thus you must be concerned about the availability of your service.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6755689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92500" lnSpcReduction="20000"/>
          </a:bodyPr>
          <a:lstStyle/>
          <a:p>
            <a:r>
              <a:rPr lang="en-US" dirty="0"/>
              <a:t>Because single instances of your service may not be able to satisfy all requests, you may decide to run multiple VMs or containers. </a:t>
            </a:r>
          </a:p>
          <a:p>
            <a:r>
              <a:rPr lang="en-US" dirty="0"/>
              <a:t>These instances sit behind a load balancer. </a:t>
            </a:r>
          </a:p>
          <a:p>
            <a:r>
              <a:rPr lang="en-US" dirty="0"/>
              <a:t>The existence of multiple instances of your service and multiple clients has a significant impact on how you handle state. </a:t>
            </a:r>
          </a:p>
          <a:p>
            <a:r>
              <a:rPr lang="en-US" dirty="0"/>
              <a:t>The cloud infrastructure can automatically scale your service by creating new instances when demand grows and removing instances when demand shrinks.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420907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Cloud Basics</a:t>
            </a:r>
          </a:p>
        </p:txBody>
      </p:sp>
      <p:sp>
        <p:nvSpPr>
          <p:cNvPr id="3" name="Content Placeholder 2"/>
          <p:cNvSpPr>
            <a:spLocks noGrp="1"/>
          </p:cNvSpPr>
          <p:nvPr>
            <p:ph idx="1"/>
          </p:nvPr>
        </p:nvSpPr>
        <p:spPr/>
        <p:txBody>
          <a:bodyPr>
            <a:normAutofit fontScale="85000" lnSpcReduction="10000"/>
          </a:bodyPr>
          <a:lstStyle/>
          <a:p>
            <a:r>
              <a:rPr lang="en-US" i="1" dirty="0"/>
              <a:t>Public clouds </a:t>
            </a:r>
            <a:r>
              <a:rPr lang="en-US" dirty="0"/>
              <a:t>are run by cloud service providers. These organizations provide services to anyone who agrees to the terms of service and can pay. These services are typically accessible on the Internet, although you can use mechanisms such as firewalls to restrict access. </a:t>
            </a:r>
          </a:p>
          <a:p>
            <a:r>
              <a:rPr lang="en-US" i="1" dirty="0"/>
              <a:t>Private clouds</a:t>
            </a:r>
            <a:r>
              <a:rPr lang="en-US" dirty="0"/>
              <a:t> are owned and operated by an organization for its own use. An organization might choose to host a private cloud because of concerns such as control, security, and cost. </a:t>
            </a:r>
          </a:p>
          <a:p>
            <a:r>
              <a:rPr lang="en-US" i="1" dirty="0"/>
              <a:t>Hybrid cloud </a:t>
            </a:r>
            <a:r>
              <a:rPr lang="en-US" dirty="0"/>
              <a:t>approaches have some workloads run in a private cloud and others in a public cloud. </a:t>
            </a:r>
          </a:p>
          <a:p>
            <a:endParaRPr lang="en-US" dirty="0"/>
          </a:p>
          <a:p>
            <a:endParaRPr lang="en-US" dirty="0"/>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15122862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Cloud Data Center</a:t>
            </a:r>
          </a:p>
        </p:txBody>
      </p:sp>
      <p:sp>
        <p:nvSpPr>
          <p:cNvPr id="3" name="Content Placeholder 2"/>
          <p:cNvSpPr>
            <a:spLocks noGrp="1"/>
          </p:cNvSpPr>
          <p:nvPr>
            <p:ph idx="1"/>
          </p:nvPr>
        </p:nvSpPr>
        <p:spPr>
          <a:xfrm>
            <a:off x="457200" y="1268761"/>
            <a:ext cx="8229600" cy="4392487"/>
          </a:xfrm>
        </p:spPr>
        <p:txBody>
          <a:bodyPr>
            <a:normAutofit lnSpcReduction="10000"/>
          </a:bodyPr>
          <a:lstStyle/>
          <a:p>
            <a:r>
              <a:rPr lang="en-US" dirty="0"/>
              <a:t>A typical public cloud data center has tens of thousands of physical devices—closer to 100,000 than to 50,000. </a:t>
            </a:r>
          </a:p>
          <a:p>
            <a:r>
              <a:rPr lang="en-US" dirty="0"/>
              <a:t>Each rack in a data center consists of more than 25 computers (each with multiple CPUs), with the exact number </a:t>
            </a:r>
            <a:br>
              <a:rPr lang="en-US" dirty="0"/>
            </a:br>
            <a:r>
              <a:rPr lang="en-US" dirty="0"/>
              <a:t>depending on the </a:t>
            </a:r>
            <a:br>
              <a:rPr lang="en-US" dirty="0"/>
            </a:br>
            <a:r>
              <a:rPr lang="en-US" dirty="0"/>
              <a:t>power and cooling </a:t>
            </a:r>
            <a:br>
              <a:rPr lang="en-US" dirty="0"/>
            </a:br>
            <a:r>
              <a:rPr lang="en-US" dirty="0"/>
              <a:t>available. </a:t>
            </a:r>
          </a:p>
        </p:txBody>
      </p:sp>
      <p:sp>
        <p:nvSpPr>
          <p:cNvPr id="4" name="Footer Placeholder 3"/>
          <p:cNvSpPr>
            <a:spLocks noGrp="1"/>
          </p:cNvSpPr>
          <p:nvPr>
            <p:ph type="ftr" sz="quarter" idx="11"/>
          </p:nvPr>
        </p:nvSpPr>
        <p:spPr/>
        <p:txBody>
          <a:bodyPr/>
          <a:lstStyle/>
          <a:p>
            <a:r>
              <a:rPr lang="en-AU"/>
              <a:t>© Len Bass, Paul Clements, Rick Kazman, distributed under Creative Commons Attribution License</a:t>
            </a:r>
            <a:endParaRPr lang="en-AU" dirty="0"/>
          </a:p>
        </p:txBody>
      </p:sp>
      <p:pic>
        <p:nvPicPr>
          <p:cNvPr id="5" name="Picture 4">
            <a:extLst>
              <a:ext uri="{FF2B5EF4-FFF2-40B4-BE49-F238E27FC236}">
                <a16:creationId xmlns:a16="http://schemas.microsoft.com/office/drawing/2014/main" id="{CABF9127-B2BD-FC45-AD81-251C68441D03}"/>
              </a:ext>
            </a:extLst>
          </p:cNvPr>
          <p:cNvPicPr>
            <a:picLocks noChangeAspect="1"/>
          </p:cNvPicPr>
          <p:nvPr/>
        </p:nvPicPr>
        <p:blipFill>
          <a:blip r:embed="rId2"/>
          <a:stretch>
            <a:fillRect/>
          </a:stretch>
        </p:blipFill>
        <p:spPr>
          <a:xfrm>
            <a:off x="4716016" y="3722698"/>
            <a:ext cx="4427984" cy="3114171"/>
          </a:xfrm>
          <a:prstGeom prst="rect">
            <a:avLst/>
          </a:prstGeom>
        </p:spPr>
      </p:pic>
    </p:spTree>
    <p:extLst>
      <p:ext uri="{BB962C8B-B14F-4D97-AF65-F5344CB8AC3E}">
        <p14:creationId xmlns:p14="http://schemas.microsoft.com/office/powerpoint/2010/main" val="1660266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normAutofit/>
          </a:bodyPr>
          <a:lstStyle/>
          <a:p>
            <a:r>
              <a:rPr lang="en-US" dirty="0"/>
              <a:t>Cloud Data Center</a:t>
            </a:r>
          </a:p>
        </p:txBody>
      </p:sp>
      <p:sp>
        <p:nvSpPr>
          <p:cNvPr id="8" name="Content Placeholder 7">
            <a:extLst>
              <a:ext uri="{FF2B5EF4-FFF2-40B4-BE49-F238E27FC236}">
                <a16:creationId xmlns:a16="http://schemas.microsoft.com/office/drawing/2014/main" id="{2DA4E238-F8BD-9F41-82B8-91500F2D6F77}"/>
              </a:ext>
            </a:extLst>
          </p:cNvPr>
          <p:cNvSpPr>
            <a:spLocks noGrp="1"/>
          </p:cNvSpPr>
          <p:nvPr>
            <p:ph idx="1"/>
          </p:nvPr>
        </p:nvSpPr>
        <p:spPr/>
        <p:txBody>
          <a:bodyPr>
            <a:normAutofit fontScale="92500" lnSpcReduction="10000"/>
          </a:bodyPr>
          <a:lstStyle/>
          <a:p>
            <a:r>
              <a:rPr lang="en-US" dirty="0"/>
              <a:t>When you access a cloud via a public cloud provider, you are actually accessing data centers scattered around the globe. </a:t>
            </a:r>
          </a:p>
          <a:p>
            <a:r>
              <a:rPr lang="en-US" dirty="0"/>
              <a:t>The cloud provider organizes its data centers into </a:t>
            </a:r>
            <a:r>
              <a:rPr lang="en-US" i="1" dirty="0"/>
              <a:t>regions</a:t>
            </a:r>
            <a:r>
              <a:rPr lang="en-US" dirty="0"/>
              <a:t>. </a:t>
            </a:r>
          </a:p>
          <a:p>
            <a:r>
              <a:rPr lang="en-US" dirty="0"/>
              <a:t>The data centers within a region are grouped into </a:t>
            </a:r>
            <a:r>
              <a:rPr lang="en-US" i="1" dirty="0"/>
              <a:t>availability zones</a:t>
            </a:r>
            <a:r>
              <a:rPr lang="en-US" dirty="0"/>
              <a:t>, such that the probability of all data centers failing at the same time is low. </a:t>
            </a:r>
          </a:p>
          <a:p>
            <a:r>
              <a:rPr lang="en-US" dirty="0"/>
              <a:t>Choosing the cloud region that your service will run on is an important design decision. </a:t>
            </a:r>
          </a:p>
          <a:p>
            <a:endParaRPr lang="en-US" dirty="0"/>
          </a:p>
          <a:p>
            <a:endParaRPr lang="en-US" dirty="0"/>
          </a:p>
        </p:txBody>
      </p:sp>
      <p:sp>
        <p:nvSpPr>
          <p:cNvPr id="4" name="Footer Placeholder 3"/>
          <p:cNvSpPr>
            <a:spLocks noGrp="1"/>
          </p:cNvSpPr>
          <p:nvPr>
            <p:ph type="ftr" sz="quarter" idx="11"/>
          </p:nvPr>
        </p:nvSpPr>
        <p:spPr>
          <a:xfrm>
            <a:off x="1403648" y="6356350"/>
            <a:ext cx="6336704" cy="365125"/>
          </a:xfrm>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047142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normAutofit/>
          </a:bodyPr>
          <a:lstStyle/>
          <a:p>
            <a:r>
              <a:rPr lang="en-US" dirty="0"/>
              <a:t>Gateways in a Public Cloud</a:t>
            </a:r>
          </a:p>
        </p:txBody>
      </p:sp>
      <p:sp>
        <p:nvSpPr>
          <p:cNvPr id="8" name="Content Placeholder 7">
            <a:extLst>
              <a:ext uri="{FF2B5EF4-FFF2-40B4-BE49-F238E27FC236}">
                <a16:creationId xmlns:a16="http://schemas.microsoft.com/office/drawing/2014/main" id="{2DA4E238-F8BD-9F41-82B8-91500F2D6F77}"/>
              </a:ext>
            </a:extLst>
          </p:cNvPr>
          <p:cNvSpPr>
            <a:spLocks noGrp="1"/>
          </p:cNvSpPr>
          <p:nvPr>
            <p:ph idx="1"/>
          </p:nvPr>
        </p:nvSpPr>
        <p:spPr>
          <a:xfrm>
            <a:off x="457200" y="1268761"/>
            <a:ext cx="8229600" cy="4248471"/>
          </a:xfrm>
        </p:spPr>
        <p:txBody>
          <a:bodyPr>
            <a:normAutofit fontScale="85000" lnSpcReduction="20000"/>
          </a:bodyPr>
          <a:lstStyle/>
          <a:p>
            <a:r>
              <a:rPr lang="en-US" dirty="0"/>
              <a:t>Suppose you wish to have a VM allocated for you in the cloud. </a:t>
            </a:r>
          </a:p>
          <a:p>
            <a:r>
              <a:rPr lang="en-US" dirty="0"/>
              <a:t>You send a request to a </a:t>
            </a:r>
            <a:r>
              <a:rPr lang="en-US" i="1" dirty="0"/>
              <a:t>management gateway </a:t>
            </a:r>
            <a:r>
              <a:rPr lang="en-US" dirty="0"/>
              <a:t>asking for a new VM instance. </a:t>
            </a:r>
          </a:p>
          <a:p>
            <a:r>
              <a:rPr lang="en-US" dirty="0"/>
              <a:t>This request has many parameters, but three essential ones are: the cloud region where the new instance </a:t>
            </a:r>
            <a:br>
              <a:rPr lang="en-US" dirty="0"/>
            </a:br>
            <a:r>
              <a:rPr lang="en-US" dirty="0"/>
              <a:t>will run, the </a:t>
            </a:r>
            <a:br>
              <a:rPr lang="en-US" dirty="0"/>
            </a:br>
            <a:r>
              <a:rPr lang="en-US" dirty="0"/>
              <a:t>instance type </a:t>
            </a:r>
            <a:br>
              <a:rPr lang="en-US" dirty="0"/>
            </a:br>
            <a:r>
              <a:rPr lang="en-US" dirty="0"/>
              <a:t>(e.g., CPU and </a:t>
            </a:r>
            <a:br>
              <a:rPr lang="en-US" dirty="0"/>
            </a:br>
            <a:r>
              <a:rPr lang="en-US" dirty="0"/>
              <a:t>memory size), </a:t>
            </a:r>
            <a:br>
              <a:rPr lang="en-US" dirty="0"/>
            </a:br>
            <a:r>
              <a:rPr lang="en-US" dirty="0"/>
              <a:t>and the ID of a </a:t>
            </a:r>
            <a:br>
              <a:rPr lang="en-US" dirty="0"/>
            </a:br>
            <a:r>
              <a:rPr lang="en-US" dirty="0"/>
              <a:t>VM image. </a:t>
            </a:r>
          </a:p>
          <a:p>
            <a:endParaRPr lang="en-US" dirty="0"/>
          </a:p>
        </p:txBody>
      </p:sp>
      <p:sp>
        <p:nvSpPr>
          <p:cNvPr id="4" name="Footer Placeholder 3"/>
          <p:cNvSpPr>
            <a:spLocks noGrp="1"/>
          </p:cNvSpPr>
          <p:nvPr>
            <p:ph type="ftr" sz="quarter" idx="11"/>
          </p:nvPr>
        </p:nvSpPr>
        <p:spPr>
          <a:xfrm>
            <a:off x="1403648" y="6356350"/>
            <a:ext cx="6336704" cy="365125"/>
          </a:xfrm>
        </p:spPr>
        <p:txBody>
          <a:bodyPr/>
          <a:lstStyle/>
          <a:p>
            <a:r>
              <a:rPr lang="en-AU"/>
              <a:t>© Len Bass, Paul Clements, Rick Kazman, distributed under Creative Commons Attribution License</a:t>
            </a:r>
            <a:endParaRPr lang="en-AU" dirty="0"/>
          </a:p>
        </p:txBody>
      </p:sp>
      <p:pic>
        <p:nvPicPr>
          <p:cNvPr id="3" name="Picture 2">
            <a:extLst>
              <a:ext uri="{FF2B5EF4-FFF2-40B4-BE49-F238E27FC236}">
                <a16:creationId xmlns:a16="http://schemas.microsoft.com/office/drawing/2014/main" id="{8101EE0F-3DC8-5145-BD47-94854197F249}"/>
              </a:ext>
            </a:extLst>
          </p:cNvPr>
          <p:cNvPicPr>
            <a:picLocks noChangeAspect="1"/>
          </p:cNvPicPr>
          <p:nvPr/>
        </p:nvPicPr>
        <p:blipFill>
          <a:blip r:embed="rId2"/>
          <a:stretch>
            <a:fillRect/>
          </a:stretch>
        </p:blipFill>
        <p:spPr>
          <a:xfrm>
            <a:off x="3203849" y="3650175"/>
            <a:ext cx="5904656" cy="3235209"/>
          </a:xfrm>
          <a:prstGeom prst="rect">
            <a:avLst/>
          </a:prstGeom>
        </p:spPr>
      </p:pic>
    </p:spTree>
    <p:extLst>
      <p:ext uri="{BB962C8B-B14F-4D97-AF65-F5344CB8AC3E}">
        <p14:creationId xmlns:p14="http://schemas.microsoft.com/office/powerpoint/2010/main" val="11095346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normAutofit/>
          </a:bodyPr>
          <a:lstStyle/>
          <a:p>
            <a:r>
              <a:rPr lang="en-US" dirty="0"/>
              <a:t>Gateways in a Public Cloud</a:t>
            </a:r>
          </a:p>
        </p:txBody>
      </p:sp>
      <p:sp>
        <p:nvSpPr>
          <p:cNvPr id="8" name="Content Placeholder 7">
            <a:extLst>
              <a:ext uri="{FF2B5EF4-FFF2-40B4-BE49-F238E27FC236}">
                <a16:creationId xmlns:a16="http://schemas.microsoft.com/office/drawing/2014/main" id="{2DA4E238-F8BD-9F41-82B8-91500F2D6F77}"/>
              </a:ext>
            </a:extLst>
          </p:cNvPr>
          <p:cNvSpPr>
            <a:spLocks noGrp="1"/>
          </p:cNvSpPr>
          <p:nvPr>
            <p:ph idx="1"/>
          </p:nvPr>
        </p:nvSpPr>
        <p:spPr/>
        <p:txBody>
          <a:bodyPr>
            <a:normAutofit fontScale="92500"/>
          </a:bodyPr>
          <a:lstStyle/>
          <a:p>
            <a:r>
              <a:rPr lang="en-US" dirty="0"/>
              <a:t>The management gateway is responsible for tens of thousands of physical computers, and each physical computer has a hypervisor that manages its VMs. </a:t>
            </a:r>
          </a:p>
          <a:p>
            <a:r>
              <a:rPr lang="en-US" dirty="0"/>
              <a:t>The management gateway will identify a hyper- visor that can manage an additional VM instance.</a:t>
            </a:r>
          </a:p>
          <a:p>
            <a:r>
              <a:rPr lang="en-US" dirty="0"/>
              <a:t>The management gateway performs other functions in addition to allocating VMs, e.g. collecting billing information, and providing the capability to monitor and destroy the VM. </a:t>
            </a:r>
          </a:p>
        </p:txBody>
      </p:sp>
      <p:sp>
        <p:nvSpPr>
          <p:cNvPr id="4" name="Footer Placeholder 3"/>
          <p:cNvSpPr>
            <a:spLocks noGrp="1"/>
          </p:cNvSpPr>
          <p:nvPr>
            <p:ph type="ftr" sz="quarter" idx="11"/>
          </p:nvPr>
        </p:nvSpPr>
        <p:spPr>
          <a:xfrm>
            <a:off x="1403648" y="6356350"/>
            <a:ext cx="6336704" cy="365125"/>
          </a:xfrm>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3849134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normAutofit/>
          </a:bodyPr>
          <a:lstStyle/>
          <a:p>
            <a:r>
              <a:rPr lang="en-US" dirty="0"/>
              <a:t>Failure in the Cloud</a:t>
            </a:r>
          </a:p>
        </p:txBody>
      </p:sp>
      <p:sp>
        <p:nvSpPr>
          <p:cNvPr id="3" name="Content Placeholder 2"/>
          <p:cNvSpPr>
            <a:spLocks noGrp="1"/>
          </p:cNvSpPr>
          <p:nvPr>
            <p:ph idx="1"/>
          </p:nvPr>
        </p:nvSpPr>
        <p:spPr>
          <a:xfrm>
            <a:off x="457200" y="1268760"/>
            <a:ext cx="8229600" cy="4857403"/>
          </a:xfrm>
        </p:spPr>
        <p:txBody>
          <a:bodyPr>
            <a:normAutofit/>
          </a:bodyPr>
          <a:lstStyle/>
          <a:p>
            <a:r>
              <a:rPr lang="en-US" dirty="0"/>
              <a:t>When a data center contains tens of thousands of physical computers; some fail every day. </a:t>
            </a:r>
          </a:p>
          <a:p>
            <a:r>
              <a:rPr lang="en-US" dirty="0"/>
              <a:t>One day it will be the computer your service runs on.</a:t>
            </a:r>
          </a:p>
          <a:p>
            <a:r>
              <a:rPr lang="en-US" dirty="0"/>
              <a:t>How should you think about and manage this? </a:t>
            </a:r>
          </a:p>
          <a:p>
            <a:endParaRPr lang="en-US" dirty="0"/>
          </a:p>
          <a:p>
            <a:endParaRPr lang="en-US" dirty="0"/>
          </a:p>
        </p:txBody>
      </p:sp>
      <p:sp>
        <p:nvSpPr>
          <p:cNvPr id="4" name="Footer Placeholder 3"/>
          <p:cNvSpPr>
            <a:spLocks noGrp="1"/>
          </p:cNvSpPr>
          <p:nvPr>
            <p:ph type="ftr" sz="quarter" idx="11"/>
          </p:nvPr>
        </p:nvSpPr>
        <p:spPr>
          <a:xfrm>
            <a:off x="1403648" y="6356350"/>
            <a:ext cx="6336704" cy="365125"/>
          </a:xfrm>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2588426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1600" y="274638"/>
            <a:ext cx="7715200" cy="778098"/>
          </a:xfrm>
        </p:spPr>
        <p:txBody>
          <a:bodyPr>
            <a:normAutofit/>
          </a:bodyPr>
          <a:lstStyle/>
          <a:p>
            <a:r>
              <a:rPr lang="en-US" dirty="0"/>
              <a:t>Timeouts</a:t>
            </a:r>
          </a:p>
        </p:txBody>
      </p:sp>
      <p:sp>
        <p:nvSpPr>
          <p:cNvPr id="3" name="Content Placeholder 2"/>
          <p:cNvSpPr>
            <a:spLocks noGrp="1"/>
          </p:cNvSpPr>
          <p:nvPr>
            <p:ph idx="1"/>
          </p:nvPr>
        </p:nvSpPr>
        <p:spPr>
          <a:xfrm>
            <a:off x="457200" y="1268760"/>
            <a:ext cx="8229600" cy="4857403"/>
          </a:xfrm>
        </p:spPr>
        <p:txBody>
          <a:bodyPr>
            <a:normAutofit fontScale="92500" lnSpcReduction="20000"/>
          </a:bodyPr>
          <a:lstStyle/>
          <a:p>
            <a:r>
              <a:rPr lang="en-US" dirty="0"/>
              <a:t>Recall from Chapter 4 that timeout is a tactic for availability. In a distributed system, timeouts are used to detect failure. </a:t>
            </a:r>
          </a:p>
          <a:p>
            <a:r>
              <a:rPr lang="en-US" dirty="0"/>
              <a:t>There are several consequences of using timeouts: </a:t>
            </a:r>
          </a:p>
          <a:p>
            <a:pPr lvl="1"/>
            <a:r>
              <a:rPr lang="en-US" dirty="0"/>
              <a:t>Timeouts can’t distinguish between a failed computer or broken network connection and a slow reply to a message that exceeds the timeout period. </a:t>
            </a:r>
          </a:p>
          <a:p>
            <a:pPr lvl="1"/>
            <a:r>
              <a:rPr lang="en-US" dirty="0"/>
              <a:t>A timeout will not tell you </a:t>
            </a:r>
            <a:r>
              <a:rPr lang="en-US" i="1" dirty="0"/>
              <a:t>where</a:t>
            </a:r>
            <a:r>
              <a:rPr lang="en-US" dirty="0"/>
              <a:t> the failure or slowness occurs. </a:t>
            </a:r>
          </a:p>
          <a:p>
            <a:pPr lvl="1"/>
            <a:r>
              <a:rPr lang="en-US" dirty="0"/>
              <a:t>Service requests may trigger other requests; if each response in the chain is slow, the overall latency may (falsely) suggest a failure. </a:t>
            </a:r>
          </a:p>
          <a:p>
            <a:endParaRPr lang="en-US" dirty="0"/>
          </a:p>
        </p:txBody>
      </p:sp>
      <p:sp>
        <p:nvSpPr>
          <p:cNvPr id="4" name="Footer Placeholder 3"/>
          <p:cNvSpPr>
            <a:spLocks noGrp="1"/>
          </p:cNvSpPr>
          <p:nvPr>
            <p:ph type="ftr" sz="quarter" idx="11"/>
          </p:nvPr>
        </p:nvSpPr>
        <p:spPr>
          <a:xfrm>
            <a:off x="1403648" y="6356350"/>
            <a:ext cx="6336704" cy="365125"/>
          </a:xfrm>
        </p:spPr>
        <p:txBody>
          <a:bodyPr/>
          <a:lstStyle/>
          <a:p>
            <a:r>
              <a:rPr lang="en-AU"/>
              <a:t>© Len Bass, Paul Clements, Rick Kazman, distributed under Creative Commons Attribution License</a:t>
            </a:r>
            <a:endParaRPr lang="en-AU" dirty="0"/>
          </a:p>
        </p:txBody>
      </p:sp>
    </p:spTree>
    <p:extLst>
      <p:ext uri="{BB962C8B-B14F-4D97-AF65-F5344CB8AC3E}">
        <p14:creationId xmlns:p14="http://schemas.microsoft.com/office/powerpoint/2010/main" val="40089366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24854</TotalTime>
  <Words>2480</Words>
  <Application>Microsoft Macintosh PowerPoint</Application>
  <PresentationFormat>On-screen Show (4:3)</PresentationFormat>
  <Paragraphs>150</Paragraphs>
  <Slides>28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28</vt:i4>
      </vt:variant>
    </vt:vector>
  </HeadingPairs>
  <TitlesOfParts>
    <vt:vector size="31" baseType="lpstr">
      <vt:lpstr>Arial</vt:lpstr>
      <vt:lpstr>Calibri</vt:lpstr>
      <vt:lpstr>Office Theme</vt:lpstr>
      <vt:lpstr>Chapter 17: The Cloud and Distributed Computing</vt:lpstr>
      <vt:lpstr>Chapter Outline</vt:lpstr>
      <vt:lpstr>Cloud Basics</vt:lpstr>
      <vt:lpstr>Cloud Data Center</vt:lpstr>
      <vt:lpstr>Cloud Data Center</vt:lpstr>
      <vt:lpstr>Gateways in a Public Cloud</vt:lpstr>
      <vt:lpstr>Gateways in a Public Cloud</vt:lpstr>
      <vt:lpstr>Failure in the Cloud</vt:lpstr>
      <vt:lpstr>Timeouts</vt:lpstr>
      <vt:lpstr>Timeouts</vt:lpstr>
      <vt:lpstr>Long Tail Latency</vt:lpstr>
      <vt:lpstr>Long Tail Latency</vt:lpstr>
      <vt:lpstr>Using Multiple Instances to Improve Performance and Availability</vt:lpstr>
      <vt:lpstr>Using Multiple Instances to Improve Performance and Availability</vt:lpstr>
      <vt:lpstr>Load Balancers</vt:lpstr>
      <vt:lpstr>Load Balancers for Performance </vt:lpstr>
      <vt:lpstr>Load Balancers for Performance</vt:lpstr>
      <vt:lpstr>Load Balancers for Availability</vt:lpstr>
      <vt:lpstr>Load Balancers for Availability</vt:lpstr>
      <vt:lpstr>Load Balancers for Availability</vt:lpstr>
      <vt:lpstr>State Management</vt:lpstr>
      <vt:lpstr>Time Coordination</vt:lpstr>
      <vt:lpstr>Data Coordination</vt:lpstr>
      <vt:lpstr>Autoscaling</vt:lpstr>
      <vt:lpstr>Autoscaling VMs</vt:lpstr>
      <vt:lpstr>Autoscaling Containers</vt:lpstr>
      <vt:lpstr>Summary</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Bass, Clements, Kazman</dc:creator>
  <cp:keywords/>
  <dc:description/>
  <cp:lastModifiedBy>Rick Kazman</cp:lastModifiedBy>
  <cp:revision>98</cp:revision>
  <dcterms:created xsi:type="dcterms:W3CDTF">2012-04-18T22:57:58Z</dcterms:created>
  <dcterms:modified xsi:type="dcterms:W3CDTF">2022-01-16T23:02:59Z</dcterms:modified>
  <cp:category/>
</cp:coreProperties>
</file>

<file path=docProps/thumbnail.jpeg>
</file>